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2" r:id="rId9"/>
    <p:sldId id="270" r:id="rId10"/>
    <p:sldId id="264" r:id="rId11"/>
    <p:sldId id="268" r:id="rId12"/>
    <p:sldId id="271" r:id="rId13"/>
    <p:sldId id="273" r:id="rId14"/>
    <p:sldId id="275" r:id="rId15"/>
    <p:sldId id="274" r:id="rId16"/>
    <p:sldId id="272" r:id="rId17"/>
    <p:sldId id="290" r:id="rId18"/>
    <p:sldId id="265" r:id="rId19"/>
    <p:sldId id="289" r:id="rId20"/>
    <p:sldId id="276" r:id="rId21"/>
    <p:sldId id="277" r:id="rId22"/>
    <p:sldId id="291" r:id="rId23"/>
    <p:sldId id="292" r:id="rId24"/>
    <p:sldId id="280" r:id="rId25"/>
    <p:sldId id="293" r:id="rId26"/>
    <p:sldId id="294" r:id="rId27"/>
    <p:sldId id="283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Руслан" initials="Р" lastIdx="1" clrIdx="0">
    <p:extLst>
      <p:ext uri="{19B8F6BF-5375-455C-9EA6-DF929625EA0E}">
        <p15:presenceInfo xmlns:p15="http://schemas.microsoft.com/office/powerpoint/2012/main" userId="Руслан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88140" autoAdjust="0"/>
  </p:normalViewPr>
  <p:slideViewPr>
    <p:cSldViewPr snapToGrid="0">
      <p:cViewPr varScale="1">
        <p:scale>
          <a:sx n="60" d="100"/>
          <a:sy n="60" d="100"/>
        </p:scale>
        <p:origin x="84" y="984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-3630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400" d="100"/>
          <a:sy n="400" d="100"/>
        </p:scale>
        <p:origin x="288" y="-73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5BAF5-A719-41FF-A3D8-023F7EB3C8DE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C70D5A-CD9D-4756-8D3E-95351CC985C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46182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B69E4-E414-429F-B3C9-9D01A5685AEE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E683E-19ED-4B1C-BA5B-2A437A3BCE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36386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E683E-19ED-4B1C-BA5B-2A437A3BCEB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265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E683E-19ED-4B1C-BA5B-2A437A3BCEB4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6769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E683E-19ED-4B1C-BA5B-2A437A3BCEB4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485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E683E-19ED-4B1C-BA5B-2A437A3BCEB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983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E683E-19ED-4B1C-BA5B-2A437A3BCEB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991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E683E-19ED-4B1C-BA5B-2A437A3BCEB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0728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E683E-19ED-4B1C-BA5B-2A437A3BCEB4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429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E683E-19ED-4B1C-BA5B-2A437A3BCEB4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295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E683E-19ED-4B1C-BA5B-2A437A3BCEB4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139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E683E-19ED-4B1C-BA5B-2A437A3BCEB4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508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840F-4E9F-4370-AC16-F3174E13E257}" type="datetime1">
              <a:rPr lang="ru-RU" smtClean="0"/>
              <a:t>22.06.2022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560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18A6C-1024-4D71-9242-74015ED25B07}" type="datetime1">
              <a:rPr lang="ru-RU" smtClean="0"/>
              <a:t>22.06.2022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815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3A5CD-6948-480B-87CE-1BB6E7C33B86}" type="datetime1">
              <a:rPr lang="ru-RU" smtClean="0"/>
              <a:t>22.06.2022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8075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4FD16-C80D-48B9-9CF3-3AECAA04B56E}" type="datetime1">
              <a:rPr lang="ru-RU" smtClean="0"/>
              <a:t>22.06.2022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853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F7C7-5427-4577-8319-A453B0D0C9A4}" type="datetime1">
              <a:rPr lang="ru-RU" smtClean="0"/>
              <a:t>22.06.2022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645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728BA-7F92-4B52-A487-9844B5FE5D02}" type="datetime1">
              <a:rPr lang="ru-RU" smtClean="0"/>
              <a:t>22.06.2022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818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0241-9027-465F-9871-02C0F6E0C55F}" type="datetime1">
              <a:rPr lang="ru-RU" smtClean="0"/>
              <a:t>22.06.2022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3592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E253-095B-4C31-91B3-B4CA7AE301CD}" type="datetime1">
              <a:rPr lang="ru-RU" smtClean="0"/>
              <a:t>22.06.2022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457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73538-BAA3-409A-B678-B670B46034A2}" type="datetime1">
              <a:rPr lang="ru-RU" smtClean="0"/>
              <a:t>22.06.2022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5442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2F5E-4033-44E7-80D1-44FB08E35799}" type="datetime1">
              <a:rPr lang="ru-RU" smtClean="0"/>
              <a:t>22.06.2022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055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4368-A6AD-4BD3-B8ED-82446E792FE5}" type="datetime1">
              <a:rPr lang="ru-RU" smtClean="0"/>
              <a:t>22.06.2022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965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3505D-8658-4E8D-A0F6-D28088ADBD69}" type="datetime1">
              <a:rPr lang="ru-RU" smtClean="0"/>
              <a:t>22.06.2022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5FEED-DAB5-49B7-AF17-91EA03926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48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290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Суррогатная модель для быстрого расчёта аэродинамических характеристик крыла</a:t>
            </a:r>
            <a:endParaRPr lang="ru-RU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ru-RU" sz="18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Выполнил</a:t>
            </a: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: Студент 863 группы Штин Руслан Андреевич</a:t>
            </a:r>
          </a:p>
          <a:p>
            <a:pPr algn="l">
              <a:lnSpc>
                <a:spcPct val="150000"/>
              </a:lnSpc>
            </a:pPr>
            <a:r>
              <a:rPr lang="ru-RU" sz="18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Научный руководитель</a:t>
            </a: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: к.т.н. Савельев Андрей Александрович</a:t>
            </a:r>
          </a:p>
          <a:p>
            <a:pPr algn="l">
              <a:lnSpc>
                <a:spcPct val="150000"/>
              </a:lnSpc>
            </a:pP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МФТИ, Институт аэромеханики и летательной техники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70481" y="6416662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Москва 2022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32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Объект 10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72384545"/>
                  </p:ext>
                </p:extLst>
              </p:nvPr>
            </p:nvGraphicFramePr>
            <p:xfrm>
              <a:off x="838200" y="1825625"/>
              <a:ext cx="10515600" cy="292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2394351133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497146496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198624098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Метод</a:t>
                          </a:r>
                          <a:r>
                            <a:rPr lang="ru-RU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суррогатного моделирования</a:t>
                          </a:r>
                          <a:endParaRPr lang="ru-RU" sz="2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ru-RU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Ошибка</a:t>
                          </a:r>
                          <a:r>
                            <a:rPr lang="en-US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(RMSE)</a:t>
                          </a:r>
                          <a:r>
                            <a:rPr lang="ru-RU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в каунтах</a:t>
                          </a:r>
                          <a:endParaRPr lang="ru-RU" sz="2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645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8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18619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LS</a:t>
                          </a:r>
                          <a:endParaRPr lang="ru-RU" sz="2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5.120</a:t>
                          </a:r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12.480</a:t>
                          </a:r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8654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RBF</a:t>
                          </a:r>
                          <a:endParaRPr lang="ru-RU" sz="2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4.369</a:t>
                          </a:r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5.732</a:t>
                          </a:r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44844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KRG</a:t>
                          </a:r>
                          <a:endParaRPr lang="ru-RU" sz="2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1.380</a:t>
                          </a:r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2.068</a:t>
                          </a:r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123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Объект 10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72384545"/>
                  </p:ext>
                </p:extLst>
              </p:nvPr>
            </p:nvGraphicFramePr>
            <p:xfrm>
              <a:off x="838200" y="1825625"/>
              <a:ext cx="10515600" cy="292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2394351133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497146496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198624098"/>
                        </a:ext>
                      </a:extLst>
                    </a:gridCol>
                  </a:tblGrid>
                  <a:tr h="5181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Метод</a:t>
                          </a:r>
                          <a:r>
                            <a:rPr lang="ru-RU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суррогатного моделирования</a:t>
                          </a:r>
                          <a:endParaRPr lang="ru-RU" sz="2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ru-RU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Ошибка</a:t>
                          </a:r>
                          <a:r>
                            <a:rPr lang="en-US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(RMSE)</a:t>
                          </a:r>
                          <a:r>
                            <a:rPr lang="ru-RU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ru-RU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в каунтах</a:t>
                          </a:r>
                          <a:endParaRPr lang="ru-RU" sz="2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64569"/>
                      </a:ext>
                    </a:extLst>
                  </a:tr>
                  <a:tr h="853440">
                    <a:tc v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67857" r="-100521" b="-202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348" t="-67857" r="-696" b="-202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186198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LS</a:t>
                          </a:r>
                          <a:endParaRPr lang="ru-RU" sz="2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5.120</a:t>
                          </a:r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12.480</a:t>
                          </a:r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865498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RBF</a:t>
                          </a:r>
                          <a:endParaRPr lang="ru-RU" sz="2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4.369</a:t>
                          </a:r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5.732</a:t>
                          </a:r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448440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KRG</a:t>
                          </a:r>
                          <a:endParaRPr lang="ru-RU" sz="2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1.380</a:t>
                          </a:r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2.068</a:t>
                          </a:r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1237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Методы решения задач</a:t>
            </a:r>
            <a:b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Предсказание интегральных характеристик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Прямой метод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15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Методы решения задач</a:t>
            </a:r>
            <a:b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Предсказание распределённых характеристик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11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11"/>
              <p:cNvSpPr txBox="1">
                <a:spLocks noGrp="1"/>
              </p:cNvSpPr>
              <p:nvPr>
                <p:ph sz="half" idx="1"/>
              </p:nvPr>
            </p:nvSpPr>
            <p:spPr>
              <a:xfrm>
                <a:off x="587779" y="2439819"/>
                <a:ext cx="5181600" cy="2661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3000"/>
                  </a:spcBef>
                  <a:spcAft>
                    <a:spcPts val="3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ru-RU" sz="28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;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b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P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sz="2800" b="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64</m:t>
                          </m:r>
                        </m:sup>
                      </m:sSubSup>
                    </m:oMath>
                  </m:oMathPara>
                </a14:m>
                <a:endParaRPr lang="ru-RU" sz="2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spcBef>
                    <a:spcPts val="3000"/>
                  </a:spcBef>
                  <a:spcAft>
                    <a:spcPts val="3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b="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P</m:t>
                              </m:r>
                            </m:sub>
                          </m:sSub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=[</m:t>
                      </m:r>
                      <m:sSubSup>
                        <m:sSubSupPr>
                          <m:ctrlPr>
                            <a:rPr lang="en-US" sz="2800" b="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P</m:t>
                          </m:r>
                        </m:sub>
                        <m:sup>
                          <m:r>
                            <a:rPr lang="en-US" sz="2800" b="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p>
                      </m:sSubSup>
                      <m:r>
                        <a:rPr lang="en-US" sz="2800" b="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Sup>
                        <m:sSubSupPr>
                          <m:ctrlPr>
                            <a:rPr lang="en-US" sz="2800" b="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P</m:t>
                          </m:r>
                        </m:sub>
                        <m:sup>
                          <m:r>
                            <a:rPr lang="en-US" sz="2800" b="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2800" b="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P</m:t>
                          </m:r>
                        </m:sub>
                        <m:sup>
                          <m:r>
                            <a:rPr lang="en-US" sz="2800" b="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79024</m:t>
                          </m:r>
                        </m:sup>
                      </m:sSubSup>
                      <m:r>
                        <a:rPr lang="en-US" sz="2800" b="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sz="2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spcBef>
                    <a:spcPts val="3000"/>
                  </a:spcBef>
                  <a:spcAft>
                    <a:spcPts val="3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−4°, 8°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∈[0.80, 0.95]</m:t>
                      </m:r>
                    </m:oMath>
                  </m:oMathPara>
                </a14:m>
                <a:endParaRPr lang="en-US" sz="2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Объект 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87779" y="2439819"/>
                <a:ext cx="5181600" cy="2661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746111" y="1284827"/>
            <a:ext cx="269977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Обучающая выборка</a:t>
            </a:r>
          </a:p>
          <a:p>
            <a:endParaRPr lang="ru-RU" dirty="0"/>
          </a:p>
        </p:txBody>
      </p:sp>
      <p:pic>
        <p:nvPicPr>
          <p:cNvPr id="10" name="Объект 2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11894" r="9668" b="5363"/>
          <a:stretch/>
        </p:blipFill>
        <p:spPr>
          <a:xfrm>
            <a:off x="6847045" y="1970343"/>
            <a:ext cx="3762375" cy="3600450"/>
          </a:xfrm>
        </p:spPr>
      </p:pic>
      <p:sp>
        <p:nvSpPr>
          <p:cNvPr id="11" name="Прямоугольник 10"/>
          <p:cNvSpPr/>
          <p:nvPr/>
        </p:nvSpPr>
        <p:spPr>
          <a:xfrm>
            <a:off x="3048000" y="5711570"/>
            <a:ext cx="6096000" cy="10926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получена из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CFD-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расчётов с помощью программы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ZEUS (EWT –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ЦАГИ)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система уравнений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RANS + SST</a:t>
            </a:r>
            <a:endParaRPr lang="ru-RU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49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12</a:t>
            </a:fld>
            <a:endParaRPr lang="ru-RU"/>
          </a:p>
        </p:txBody>
      </p:sp>
      <p:sp>
        <p:nvSpPr>
          <p:cNvPr id="8" name="Заголовок 3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Методы решения задач</a:t>
            </a:r>
            <a:b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Предсказание распределённых характеристик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533872" y="1931756"/>
                <a:ext cx="11124265" cy="6669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0"/>
                  </a:spcBef>
                  <a:spcAft>
                    <a:spcPts val="30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P</m:t>
                            </m:r>
                          </m:sub>
                        </m:sSub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ru-RU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P</m:t>
                                </m:r>
                              </m:sub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P</m:t>
                                </m:r>
                              </m:sub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,…,</m:t>
                            </m:r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P</m:t>
                                </m:r>
                              </m:sub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79024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bar>
                      <m:barPr>
                        <m:pos m:val="top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bar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1,</m:t>
                        </m:r>
                        <m:r>
                          <a:rPr lang="ru-RU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64</m:t>
                        </m:r>
                      </m:e>
                    </m:bar>
                  </m:oMath>
                </a14:m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– поле коэффициента давления на крыле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72" y="1931756"/>
                <a:ext cx="11124265" cy="6669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Таблица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3812433"/>
                  </p:ext>
                </p:extLst>
              </p:nvPr>
            </p:nvGraphicFramePr>
            <p:xfrm>
              <a:off x="533873" y="3418869"/>
              <a:ext cx="11124265" cy="211728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943252">
                      <a:extLst>
                        <a:ext uri="{9D8B030D-6E8A-4147-A177-3AD203B41FA5}">
                          <a16:colId xmlns:a16="http://schemas.microsoft.com/office/drawing/2014/main" val="2231235228"/>
                        </a:ext>
                      </a:extLst>
                    </a:gridCol>
                    <a:gridCol w="371475">
                      <a:extLst>
                        <a:ext uri="{9D8B030D-6E8A-4147-A177-3AD203B41FA5}">
                          <a16:colId xmlns:a16="http://schemas.microsoft.com/office/drawing/2014/main" val="3947944119"/>
                        </a:ext>
                      </a:extLst>
                    </a:gridCol>
                    <a:gridCol w="3809538">
                      <a:extLst>
                        <a:ext uri="{9D8B030D-6E8A-4147-A177-3AD203B41FA5}">
                          <a16:colId xmlns:a16="http://schemas.microsoft.com/office/drawing/2014/main" val="259804798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smtClean="0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 smtClean="0">
                                                <a:latin typeface="Cambria Math" panose="02040503050406030204" pitchFamily="18" charset="0"/>
                                              </a:rPr>
                                              <m:t>P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en-US" sz="280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2800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ru-RU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4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P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80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80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P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en-US" sz="2800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80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US" sz="2800" smtClean="0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P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en-US" sz="2800" smtClean="0">
                                                  <a:latin typeface="Cambria Math" panose="02040503050406030204" pitchFamily="18" charset="0"/>
                                                </a:rPr>
                                                <m:t>64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80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P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80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P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en-US" sz="28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US" sz="2800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P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en-US" sz="2800">
                                                  <a:latin typeface="Cambria Math" panose="02040503050406030204" pitchFamily="18" charset="0"/>
                                                </a:rPr>
                                                <m:t>64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800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sz="2800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sz="2800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sz="2800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P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80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smtClean="0">
                                                  <a:latin typeface="Cambria Math" panose="02040503050406030204" pitchFamily="18" charset="0"/>
                                                </a:rPr>
                                                <m:t>79024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P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en-US" sz="28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smtClean="0">
                                                  <a:latin typeface="Cambria Math" panose="02040503050406030204" pitchFamily="18" charset="0"/>
                                                </a:rPr>
                                                <m:t>79024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US" sz="2800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P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en-US" sz="2800">
                                                  <a:latin typeface="Cambria Math" panose="02040503050406030204" pitchFamily="18" charset="0"/>
                                                </a:rPr>
                                                <m:t>64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smtClean="0">
                                                  <a:latin typeface="Cambria Math" panose="02040503050406030204" pitchFamily="18" charset="0"/>
                                                </a:rPr>
                                                <m:t>79024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–</a:t>
                          </a:r>
                          <a:endParaRPr lang="ru-RU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матрица полей коэффициента давления на крыле</a:t>
                          </a:r>
                          <a:endParaRPr lang="ru-RU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147591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Таблица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3812433"/>
                  </p:ext>
                </p:extLst>
              </p:nvPr>
            </p:nvGraphicFramePr>
            <p:xfrm>
              <a:off x="533873" y="3418869"/>
              <a:ext cx="11124265" cy="211728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943252">
                      <a:extLst>
                        <a:ext uri="{9D8B030D-6E8A-4147-A177-3AD203B41FA5}">
                          <a16:colId xmlns:a16="http://schemas.microsoft.com/office/drawing/2014/main" val="2231235228"/>
                        </a:ext>
                      </a:extLst>
                    </a:gridCol>
                    <a:gridCol w="371475">
                      <a:extLst>
                        <a:ext uri="{9D8B030D-6E8A-4147-A177-3AD203B41FA5}">
                          <a16:colId xmlns:a16="http://schemas.microsoft.com/office/drawing/2014/main" val="3947944119"/>
                        </a:ext>
                      </a:extLst>
                    </a:gridCol>
                    <a:gridCol w="3809538">
                      <a:extLst>
                        <a:ext uri="{9D8B030D-6E8A-4147-A177-3AD203B41FA5}">
                          <a16:colId xmlns:a16="http://schemas.microsoft.com/office/drawing/2014/main" val="2598047989"/>
                        </a:ext>
                      </a:extLst>
                    </a:gridCol>
                  </a:tblGrid>
                  <a:tr h="211728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r="-60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–</a:t>
                          </a:r>
                          <a:endParaRPr lang="ru-RU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матрица полей коэффициента давления на крыле</a:t>
                          </a:r>
                          <a:endParaRPr lang="ru-RU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147591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16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13</a:t>
            </a:fld>
            <a:endParaRPr lang="ru-RU"/>
          </a:p>
        </p:txBody>
      </p:sp>
      <p:sp>
        <p:nvSpPr>
          <p:cNvPr id="8" name="Заголовок 3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smtClean="0">
                <a:latin typeface="Arial" panose="020B0604020202020204" pitchFamily="34" charset="0"/>
                <a:cs typeface="Arial" panose="020B0604020202020204" pitchFamily="34" charset="0"/>
              </a:rPr>
              <a:t>Методы решения задач</a:t>
            </a:r>
            <a:br>
              <a:rPr lang="ru-RU" sz="3600" b="1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smtClean="0">
                <a:latin typeface="Arial" panose="020B0604020202020204" pitchFamily="34" charset="0"/>
                <a:cs typeface="Arial" panose="020B0604020202020204" pitchFamily="34" charset="0"/>
              </a:rPr>
              <a:t>Предсказание распределённых характеристик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4296340" y="1325563"/>
                <a:ext cx="3599319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SVD :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340" y="1325563"/>
                <a:ext cx="3599319" cy="619016"/>
              </a:xfrm>
              <a:prstGeom prst="rect">
                <a:avLst/>
              </a:prstGeom>
              <a:blipFill>
                <a:blip r:embed="rId2"/>
                <a:stretch>
                  <a:fillRect l="-1864" b="-49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62228" y="2687529"/>
                <a:ext cx="9034012" cy="420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64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79024×1</m:t>
                        </m:r>
                      </m:sub>
                    </m:sSub>
                  </m:oMath>
                </a14:m>
                <a:r>
                  <a:rPr lang="ru-RU" dirty="0" smtClean="0"/>
                  <a:t> 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– </a:t>
                </a:r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вектор главных компонент</a:t>
                </a:r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228" y="2687529"/>
                <a:ext cx="9034012" cy="420949"/>
              </a:xfrm>
              <a:prstGeom prst="rect">
                <a:avLst/>
              </a:prstGeom>
              <a:blipFill>
                <a:blip r:embed="rId3"/>
                <a:stretch>
                  <a:fillRect r="-742" b="-304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Таблица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4799980"/>
                  </p:ext>
                </p:extLst>
              </p:nvPr>
            </p:nvGraphicFramePr>
            <p:xfrm>
              <a:off x="0" y="3450378"/>
              <a:ext cx="12192000" cy="216202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1283373494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39467338"/>
                        </a:ext>
                      </a:extLst>
                    </a:gridCol>
                  </a:tblGrid>
                  <a:tr h="986725">
                    <a:tc row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smtClean="0">
                                        <a:latin typeface="Cambria Math" panose="02040503050406030204" pitchFamily="18" charset="0"/>
                                      </a:rPr>
                                      <m:t>𝐕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4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64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64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64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64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64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64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Верхний</a:t>
                          </a:r>
                          <a:r>
                            <a:rPr lang="ru-RU" sz="20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индекс – номер главной компоненты</a:t>
                          </a:r>
                          <a:endParaRPr lang="ru-RU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08590106"/>
                      </a:ext>
                    </a:extLst>
                  </a:tr>
                  <a:tr h="1175297">
                    <a:tc v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Нижний индекс – номер режима, которому соответствует</a:t>
                          </a:r>
                          <a:r>
                            <a:rPr lang="ru-RU" sz="20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данный набор коэффициентов</a:t>
                          </a:r>
                          <a:endParaRPr lang="ru-RU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94263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Таблица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4799980"/>
                  </p:ext>
                </p:extLst>
              </p:nvPr>
            </p:nvGraphicFramePr>
            <p:xfrm>
              <a:off x="0" y="3450378"/>
              <a:ext cx="12192000" cy="216202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1283373494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39467338"/>
                        </a:ext>
                      </a:extLst>
                    </a:gridCol>
                  </a:tblGrid>
                  <a:tr h="986725">
                    <a:tc rowSpan="2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Верхний</a:t>
                          </a:r>
                          <a:r>
                            <a:rPr lang="ru-RU" sz="20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индекс – номер главной компоненты</a:t>
                          </a:r>
                          <a:endParaRPr lang="ru-RU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08590106"/>
                      </a:ext>
                    </a:extLst>
                  </a:tr>
                  <a:tr h="1175297">
                    <a:tc v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Нижний индекс – номер режима, которому соответствует</a:t>
                          </a:r>
                          <a:r>
                            <a:rPr lang="ru-RU" sz="20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данный набор коэффициентов</a:t>
                          </a:r>
                          <a:endParaRPr lang="ru-RU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942630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3153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14</a:t>
            </a:fld>
            <a:endParaRPr lang="ru-RU"/>
          </a:p>
        </p:txBody>
      </p:sp>
      <p:sp>
        <p:nvSpPr>
          <p:cNvPr id="8" name="Заголовок 3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Методы решения задач</a:t>
            </a:r>
            <a:b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Предсказание распределённых характеристик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90902" y="1760639"/>
                <a:ext cx="4805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64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79024×1</m:t>
                          </m:r>
                        </m:sub>
                      </m:sSub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902" y="1760639"/>
                <a:ext cx="4805098" cy="369332"/>
              </a:xfrm>
              <a:prstGeom prst="rect">
                <a:avLst/>
              </a:prstGeom>
              <a:blipFill>
                <a:blip r:embed="rId2"/>
                <a:stretch>
                  <a:fillRect l="-1142" r="-127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802375"/>
            <a:ext cx="7467600" cy="3919100"/>
          </a:xfrm>
          <a:prstGeom prst="rect">
            <a:avLst/>
          </a:prstGeom>
        </p:spPr>
      </p:pic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166556"/>
              </p:ext>
            </p:extLst>
          </p:nvPr>
        </p:nvGraphicFramePr>
        <p:xfrm>
          <a:off x="1485901" y="2802375"/>
          <a:ext cx="876299" cy="39175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6299">
                  <a:extLst>
                    <a:ext uri="{9D8B030D-6E8A-4147-A177-3AD203B41FA5}">
                      <a16:colId xmlns:a16="http://schemas.microsoft.com/office/drawing/2014/main" val="561641929"/>
                    </a:ext>
                  </a:extLst>
                </a:gridCol>
              </a:tblGrid>
              <a:tr h="1958796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up: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6048598"/>
                  </a:ext>
                </a:extLst>
              </a:tr>
              <a:tr h="1958796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down: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81131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0339037"/>
                  </p:ext>
                </p:extLst>
              </p:nvPr>
            </p:nvGraphicFramePr>
            <p:xfrm>
              <a:off x="2362200" y="2404627"/>
              <a:ext cx="7467600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9200">
                      <a:extLst>
                        <a:ext uri="{9D8B030D-6E8A-4147-A177-3AD203B41FA5}">
                          <a16:colId xmlns:a16="http://schemas.microsoft.com/office/drawing/2014/main" val="3116863401"/>
                        </a:ext>
                      </a:extLst>
                    </a:gridCol>
                    <a:gridCol w="2489200">
                      <a:extLst>
                        <a:ext uri="{9D8B030D-6E8A-4147-A177-3AD203B41FA5}">
                          <a16:colId xmlns:a16="http://schemas.microsoft.com/office/drawing/2014/main" val="1139064151"/>
                        </a:ext>
                      </a:extLst>
                    </a:gridCol>
                    <a:gridCol w="2489200">
                      <a:extLst>
                        <a:ext uri="{9D8B030D-6E8A-4147-A177-3AD203B41FA5}">
                          <a16:colId xmlns:a16="http://schemas.microsoft.com/office/drawing/2014/main" val="2480067553"/>
                        </a:ext>
                      </a:extLst>
                    </a:gridCol>
                  </a:tblGrid>
                  <a:tr h="36430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3583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0339037"/>
                  </p:ext>
                </p:extLst>
              </p:nvPr>
            </p:nvGraphicFramePr>
            <p:xfrm>
              <a:off x="2362200" y="2404627"/>
              <a:ext cx="7467600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9200">
                      <a:extLst>
                        <a:ext uri="{9D8B030D-6E8A-4147-A177-3AD203B41FA5}">
                          <a16:colId xmlns:a16="http://schemas.microsoft.com/office/drawing/2014/main" val="3116863401"/>
                        </a:ext>
                      </a:extLst>
                    </a:gridCol>
                    <a:gridCol w="2489200">
                      <a:extLst>
                        <a:ext uri="{9D8B030D-6E8A-4147-A177-3AD203B41FA5}">
                          <a16:colId xmlns:a16="http://schemas.microsoft.com/office/drawing/2014/main" val="1139064151"/>
                        </a:ext>
                      </a:extLst>
                    </a:gridCol>
                    <a:gridCol w="2489200">
                      <a:extLst>
                        <a:ext uri="{9D8B030D-6E8A-4147-A177-3AD203B41FA5}">
                          <a16:colId xmlns:a16="http://schemas.microsoft.com/office/drawing/2014/main" val="2480067553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199756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245" r="-100245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9756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583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556295" y="1445436"/>
                <a:ext cx="401808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295" y="1445436"/>
                <a:ext cx="4018088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00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15</a:t>
            </a:fld>
            <a:endParaRPr lang="ru-RU"/>
          </a:p>
        </p:txBody>
      </p:sp>
      <p:sp>
        <p:nvSpPr>
          <p:cNvPr id="8" name="Заголовок 3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smtClean="0">
                <a:latin typeface="Arial" panose="020B0604020202020204" pitchFamily="34" charset="0"/>
                <a:cs typeface="Arial" panose="020B0604020202020204" pitchFamily="34" charset="0"/>
              </a:rPr>
              <a:t>Методы решения задач</a:t>
            </a:r>
            <a:br>
              <a:rPr lang="ru-RU" sz="3600" b="1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smtClean="0">
                <a:latin typeface="Arial" panose="020B0604020202020204" pitchFamily="34" charset="0"/>
                <a:cs typeface="Arial" panose="020B0604020202020204" pitchFamily="34" charset="0"/>
              </a:rPr>
              <a:t>Предсказание распределённых характеристик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90902" y="1760639"/>
                <a:ext cx="4805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64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79024×1</m:t>
                          </m:r>
                        </m:sub>
                      </m:sSub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902" y="1760639"/>
                <a:ext cx="4805098" cy="369332"/>
              </a:xfrm>
              <a:prstGeom prst="rect">
                <a:avLst/>
              </a:prstGeom>
              <a:blipFill>
                <a:blip r:embed="rId2"/>
                <a:stretch>
                  <a:fillRect l="-1142" r="-127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Таблица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4503685"/>
                  </p:ext>
                </p:extLst>
              </p:nvPr>
            </p:nvGraphicFramePr>
            <p:xfrm>
              <a:off x="0" y="3450378"/>
              <a:ext cx="12192000" cy="216202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1283373494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39467338"/>
                        </a:ext>
                      </a:extLst>
                    </a:gridCol>
                  </a:tblGrid>
                  <a:tr h="986725">
                    <a:tc rowSpan="2">
                      <a:txBody>
                        <a:bodyPr/>
                        <a:lstStyle/>
                        <a:p>
                          <a:pPr algn="r"/>
                          <a:r>
                            <a:rPr lang="ru-RU" sz="2000" b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обучающая выборка:</a:t>
                          </a:r>
                          <a:r>
                            <a:rPr lang="ru-RU" sz="2800" b="1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64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64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64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64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64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e>
                                  </m:eqArr>
                                </m:e>
                              </m:d>
                            </m:oMath>
                          </a14:m>
                          <a:endParaRPr lang="ru-RU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Верхний</a:t>
                          </a:r>
                          <a:r>
                            <a:rPr lang="ru-RU" sz="20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индекс – номер главной компоненты</a:t>
                          </a:r>
                          <a:endParaRPr lang="ru-RU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08590106"/>
                      </a:ext>
                    </a:extLst>
                  </a:tr>
                  <a:tr h="1175297">
                    <a:tc v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Нижний индекс – номер режима, которому соответствует</a:t>
                          </a:r>
                          <a:r>
                            <a:rPr lang="ru-RU" sz="20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данный набор коэффициентов</a:t>
                          </a:r>
                          <a:endParaRPr lang="ru-RU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94263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Таблица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4503685"/>
                  </p:ext>
                </p:extLst>
              </p:nvPr>
            </p:nvGraphicFramePr>
            <p:xfrm>
              <a:off x="0" y="3450378"/>
              <a:ext cx="12192000" cy="216202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1283373494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39467338"/>
                        </a:ext>
                      </a:extLst>
                    </a:gridCol>
                  </a:tblGrid>
                  <a:tr h="986725">
                    <a:tc rowSpan="2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Верхний</a:t>
                          </a:r>
                          <a:r>
                            <a:rPr lang="ru-RU" sz="20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индекс – номер главной компоненты</a:t>
                          </a:r>
                          <a:endParaRPr lang="ru-RU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08590106"/>
                      </a:ext>
                    </a:extLst>
                  </a:tr>
                  <a:tr h="1175297">
                    <a:tc v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2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Нижний индекс – номер режима, которому соответствует</a:t>
                          </a:r>
                          <a:r>
                            <a:rPr lang="ru-RU" sz="20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данный набор коэффициентов</a:t>
                          </a:r>
                          <a:endParaRPr lang="ru-RU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942630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56295" y="1445436"/>
                <a:ext cx="401808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295" y="1445436"/>
                <a:ext cx="4018088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0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16</a:t>
            </a:fld>
            <a:endParaRPr lang="ru-RU"/>
          </a:p>
        </p:txBody>
      </p:sp>
      <p:sp>
        <p:nvSpPr>
          <p:cNvPr id="8" name="Заголовок 3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Методы решения задач</a:t>
            </a:r>
            <a:b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Предсказание распределённых характеристик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468311" y="1325563"/>
                <a:ext cx="325537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ru-RU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Алгоритм предсказания</a:t>
                </a:r>
                <a:endParaRPr 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=3</m:t>
                      </m:r>
                    </m:oMath>
                  </m:oMathPara>
                </a14:m>
                <a:endParaRPr lang="ru-RU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311" y="1325563"/>
                <a:ext cx="3255378" cy="1200329"/>
              </a:xfrm>
              <a:prstGeom prst="rect">
                <a:avLst/>
              </a:prstGeom>
              <a:blipFill>
                <a:blip r:embed="rId2"/>
                <a:stretch>
                  <a:fillRect l="-1498" r="-16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49700" y="2864920"/>
                <a:ext cx="6965625" cy="1952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𝐒𝐌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8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79024×1</m:t>
                          </m:r>
                        </m:sub>
                      </m:sSub>
                    </m:oMath>
                  </m:oMathPara>
                </a14:m>
                <a:endParaRPr lang="ru-RU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00" y="2864920"/>
                <a:ext cx="6965625" cy="19520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05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3"/>
          </p:nvPr>
        </p:nvSpPr>
        <p:spPr>
          <a:xfrm>
            <a:off x="3504406" y="1681163"/>
            <a:ext cx="5183188" cy="823912"/>
          </a:xfrm>
        </p:spPr>
        <p:txBody>
          <a:bodyPr/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 интегрирования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3504406" y="2505075"/>
                <a:ext cx="5183188" cy="2745351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𝐒𝐌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</m:sSub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3504406" y="2505075"/>
                <a:ext cx="5183188" cy="274535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Методы решения задач</a:t>
            </a:r>
            <a:b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Предсказание интегральных характеристик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128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2400"/>
                  </a:spcBef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нижн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верх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lang="en-US" b="0" dirty="0" smtClean="0"/>
              </a:p>
              <a:p>
                <a:pPr marL="0" indent="0" algn="ctr">
                  <a:lnSpc>
                    <a:spcPct val="100000"/>
                  </a:lnSpc>
                  <a:spcBef>
                    <a:spcPts val="2400"/>
                  </a:spcBef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𝑑𝐶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sub>
                                  </m:sSub>
                                </m:e>
                              </m:eqAr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sub>
                                  </m:sSub>
                                </m:e>
                              </m:eqAr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Методы решения задач</a:t>
            </a:r>
            <a:b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Предсказание интегральных характеристик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 интегрирования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435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19</a:t>
            </a:fld>
            <a:endParaRPr lang="ru-RU"/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smtClean="0">
                <a:latin typeface="Arial" panose="020B0604020202020204" pitchFamily="34" charset="0"/>
                <a:cs typeface="Arial" panose="020B0604020202020204" pitchFamily="34" charset="0"/>
              </a:rPr>
              <a:t>Методы решения задач</a:t>
            </a:r>
            <a:br>
              <a:rPr lang="ru-RU" sz="3600" b="1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smtClean="0">
                <a:latin typeface="Arial" panose="020B0604020202020204" pitchFamily="34" charset="0"/>
                <a:cs typeface="Arial" panose="020B0604020202020204" pitchFamily="34" charset="0"/>
              </a:rPr>
              <a:t>Предсказание интегральных характеристик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800" smtClean="0">
                <a:latin typeface="Arial" panose="020B0604020202020204" pitchFamily="34" charset="0"/>
                <a:cs typeface="Arial" panose="020B0604020202020204" pitchFamily="34" charset="0"/>
              </a:rPr>
              <a:t>Метод интегрирования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16183" y="6340669"/>
            <a:ext cx="3094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Разделение крыла на зоны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Объект 1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29069601"/>
                  </p:ext>
                </p:extLst>
              </p:nvPr>
            </p:nvGraphicFramePr>
            <p:xfrm>
              <a:off x="701762" y="3941658"/>
              <a:ext cx="4960620" cy="19207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13506">
                      <a:extLst>
                        <a:ext uri="{9D8B030D-6E8A-4147-A177-3AD203B41FA5}">
                          <a16:colId xmlns:a16="http://schemas.microsoft.com/office/drawing/2014/main" val="550564244"/>
                        </a:ext>
                      </a:extLst>
                    </a:gridCol>
                    <a:gridCol w="1423557">
                      <a:extLst>
                        <a:ext uri="{9D8B030D-6E8A-4147-A177-3AD203B41FA5}">
                          <a16:colId xmlns:a16="http://schemas.microsoft.com/office/drawing/2014/main" val="3523268506"/>
                        </a:ext>
                      </a:extLst>
                    </a:gridCol>
                    <a:gridCol w="1423557">
                      <a:extLst>
                        <a:ext uri="{9D8B030D-6E8A-4147-A177-3AD203B41FA5}">
                          <a16:colId xmlns:a16="http://schemas.microsoft.com/office/drawing/2014/main" val="1252087674"/>
                        </a:ext>
                      </a:extLst>
                    </a:gridCol>
                  </a:tblGrid>
                  <a:tr h="58547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Метод вычисления ошибки</a:t>
                          </a:r>
                          <a:endParaRPr lang="ru-RU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Значение ошибок интегрирования в каунтах</a:t>
                          </a:r>
                          <a:endParaRPr lang="ru-RU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7375839"/>
                      </a:ext>
                    </a:extLst>
                  </a:tr>
                  <a:tr h="374910">
                    <a:tc v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X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P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Y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P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71818061"/>
                      </a:ext>
                    </a:extLst>
                  </a:tr>
                  <a:tr h="3749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RMSE</a:t>
                          </a:r>
                          <a:endParaRPr lang="ru-RU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8.839</a:t>
                          </a:r>
                          <a:endParaRPr lang="ru-RU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6.720</a:t>
                          </a:r>
                          <a:endParaRPr lang="ru-RU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01145739"/>
                      </a:ext>
                    </a:extLst>
                  </a:tr>
                  <a:tr h="585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Максимальное отклонение</a:t>
                          </a:r>
                          <a:endParaRPr lang="ru-RU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17.808</a:t>
                          </a:r>
                          <a:endParaRPr lang="ru-RU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11.822</a:t>
                          </a:r>
                          <a:endParaRPr lang="ru-RU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04107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Объект 1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29069601"/>
                  </p:ext>
                </p:extLst>
              </p:nvPr>
            </p:nvGraphicFramePr>
            <p:xfrm>
              <a:off x="701762" y="3941658"/>
              <a:ext cx="4960620" cy="19207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13506">
                      <a:extLst>
                        <a:ext uri="{9D8B030D-6E8A-4147-A177-3AD203B41FA5}">
                          <a16:colId xmlns:a16="http://schemas.microsoft.com/office/drawing/2014/main" val="550564244"/>
                        </a:ext>
                      </a:extLst>
                    </a:gridCol>
                    <a:gridCol w="1423557">
                      <a:extLst>
                        <a:ext uri="{9D8B030D-6E8A-4147-A177-3AD203B41FA5}">
                          <a16:colId xmlns:a16="http://schemas.microsoft.com/office/drawing/2014/main" val="3523268506"/>
                        </a:ext>
                      </a:extLst>
                    </a:gridCol>
                    <a:gridCol w="1423557">
                      <a:extLst>
                        <a:ext uri="{9D8B030D-6E8A-4147-A177-3AD203B41FA5}">
                          <a16:colId xmlns:a16="http://schemas.microsoft.com/office/drawing/2014/main" val="1252087674"/>
                        </a:ext>
                      </a:extLst>
                    </a:gridCol>
                  </a:tblGrid>
                  <a:tr h="58547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Метод вычисления ошибки</a:t>
                          </a:r>
                          <a:endParaRPr lang="ru-RU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Значение ошибок интегрирования в каунтах</a:t>
                          </a:r>
                          <a:endParaRPr lang="ru-RU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7375839"/>
                      </a:ext>
                    </a:extLst>
                  </a:tr>
                  <a:tr h="374910">
                    <a:tc v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9356" t="-158065" r="-102575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8291" t="-158065" r="-2137" b="-27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1818061"/>
                      </a:ext>
                    </a:extLst>
                  </a:tr>
                  <a:tr h="3749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RMSE</a:t>
                          </a:r>
                          <a:endParaRPr lang="ru-RU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8.839</a:t>
                          </a:r>
                          <a:endParaRPr lang="ru-RU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6.720</a:t>
                          </a:r>
                          <a:endParaRPr lang="ru-RU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01145739"/>
                      </a:ext>
                    </a:extLst>
                  </a:tr>
                  <a:tr h="585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Максимальное отклонение</a:t>
                          </a:r>
                          <a:endParaRPr lang="ru-RU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17.808</a:t>
                          </a:r>
                          <a:endParaRPr lang="ru-RU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11.822</a:t>
                          </a:r>
                          <a:endParaRPr lang="ru-RU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0410772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7" y="1292270"/>
            <a:ext cx="4076190" cy="2028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797040" y="1347576"/>
                <a:ext cx="3905250" cy="2013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𝑑𝑆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ru-RU" sz="20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endParaRPr lang="ru-RU" sz="20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𝑑𝐶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eqArr>
                              <m:eqArr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</m:e>
                            </m:eqAr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endParaRPr lang="ru-RU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040" y="1347576"/>
                <a:ext cx="3905250" cy="2013756"/>
              </a:xfrm>
              <a:prstGeom prst="rect">
                <a:avLst/>
              </a:prstGeom>
              <a:blipFill>
                <a:blip r:embed="rId4"/>
                <a:stretch>
                  <a:fillRect l="-14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Объект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2" t="17604" r="27661" b="21455"/>
          <a:stretch/>
        </p:blipFill>
        <p:spPr>
          <a:xfrm>
            <a:off x="6824256" y="3463419"/>
            <a:ext cx="3878034" cy="287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0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План: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Введение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Методы решения задач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Численные результаты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77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20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Численные результаты</a:t>
            </a:r>
            <a:b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Предсказание распределённых характеристик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" t="10912" r="8847" b="6393"/>
          <a:stretch/>
        </p:blipFill>
        <p:spPr>
          <a:xfrm>
            <a:off x="4913534" y="1049443"/>
            <a:ext cx="5983898" cy="5672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6225" y="1325563"/>
                <a:ext cx="4104505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  <a:spcAft>
                    <a:spcPts val="3000"/>
                  </a:spcAft>
                </a:pP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RMSE – </a:t>
                </a:r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корень из средней квадратичной ошибки</a:t>
                </a:r>
              </a:p>
              <a:p>
                <a:pPr>
                  <a:spcBef>
                    <a:spcPts val="3000"/>
                  </a:spcBef>
                  <a:spcAft>
                    <a:spcPts val="30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PC</m:t>
                        </m:r>
                      </m:sub>
                    </m:sSub>
                  </m:oMath>
                </a14:m>
                <a:r>
                  <a:rPr lang="en-US" dirty="0" smtClean="0"/>
                  <a:t> - </a:t>
                </a:r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количество главных компонент (</a:t>
                </a: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principal components)</a:t>
                </a:r>
                <a:endParaRPr lang="ru-RU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25" y="1325563"/>
                <a:ext cx="4104505" cy="2092881"/>
              </a:xfrm>
              <a:prstGeom prst="rect">
                <a:avLst/>
              </a:prstGeom>
              <a:blipFill>
                <a:blip r:embed="rId4"/>
                <a:stretch>
                  <a:fillRect l="-1484" t="-1163" r="-742" b="-43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78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21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Численные результаты</a:t>
            </a:r>
            <a:b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Предсказание распределённых характеристик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6988" y="1325563"/>
            <a:ext cx="2807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Train / Test = 63 / 1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835" y="2293381"/>
            <a:ext cx="9450330" cy="45099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9931935"/>
                  </p:ext>
                </p:extLst>
              </p:nvPr>
            </p:nvGraphicFramePr>
            <p:xfrm>
              <a:off x="1617960" y="1897141"/>
              <a:ext cx="9203204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01602">
                      <a:extLst>
                        <a:ext uri="{9D8B030D-6E8A-4147-A177-3AD203B41FA5}">
                          <a16:colId xmlns:a16="http://schemas.microsoft.com/office/drawing/2014/main" val="874324887"/>
                        </a:ext>
                      </a:extLst>
                    </a:gridCol>
                    <a:gridCol w="4601602">
                      <a:extLst>
                        <a:ext uri="{9D8B030D-6E8A-4147-A177-3AD203B41FA5}">
                          <a16:colId xmlns:a16="http://schemas.microsoft.com/office/drawing/2014/main" val="27337790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original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P</m:t>
                                  </m:r>
                                </m:sub>
                              </m:sSub>
                            </m:oMath>
                          </a14:m>
                          <a:endParaRPr lang="ru-RU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predicted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P</m:t>
                                  </m:r>
                                </m:sub>
                              </m:sSub>
                            </m:oMath>
                          </a14:m>
                          <a:endParaRPr lang="ru-RU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039447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9931935"/>
                  </p:ext>
                </p:extLst>
              </p:nvPr>
            </p:nvGraphicFramePr>
            <p:xfrm>
              <a:off x="1617960" y="1897141"/>
              <a:ext cx="9203204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01602">
                      <a:extLst>
                        <a:ext uri="{9D8B030D-6E8A-4147-A177-3AD203B41FA5}">
                          <a16:colId xmlns:a16="http://schemas.microsoft.com/office/drawing/2014/main" val="874324887"/>
                        </a:ext>
                      </a:extLst>
                    </a:gridCol>
                    <a:gridCol w="4601602">
                      <a:extLst>
                        <a:ext uri="{9D8B030D-6E8A-4147-A177-3AD203B41FA5}">
                          <a16:colId xmlns:a16="http://schemas.microsoft.com/office/drawing/2014/main" val="2733779084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6061" r="-99868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132" t="-6061" b="-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94474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929001"/>
              </p:ext>
            </p:extLst>
          </p:nvPr>
        </p:nvGraphicFramePr>
        <p:xfrm>
          <a:off x="376988" y="2293381"/>
          <a:ext cx="993847" cy="4509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3847">
                  <a:extLst>
                    <a:ext uri="{9D8B030D-6E8A-4147-A177-3AD203B41FA5}">
                      <a16:colId xmlns:a16="http://schemas.microsoft.com/office/drawing/2014/main" val="949599604"/>
                    </a:ext>
                  </a:extLst>
                </a:gridCol>
              </a:tblGrid>
              <a:tr h="2249018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up: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6513354"/>
                  </a:ext>
                </a:extLst>
              </a:tr>
              <a:tr h="2260964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down: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1941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425062" y="1374834"/>
                <a:ext cx="33418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=−1.656° 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=0.918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062" y="1374834"/>
                <a:ext cx="3341877" cy="369332"/>
              </a:xfrm>
              <a:prstGeom prst="rect">
                <a:avLst/>
              </a:prstGeom>
              <a:blipFill>
                <a:blip r:embed="rId5"/>
                <a:stretch>
                  <a:fillRect l="-912" r="-1825"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014329" y="1325562"/>
                <a:ext cx="2620269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RMSE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P</m:t>
                              </m:r>
                            </m:sub>
                          </m:sSub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=0.0618</m:t>
                      </m:r>
                    </m:oMath>
                  </m:oMathPara>
                </a14:m>
                <a:endParaRPr lang="ru-RU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329" y="1325562"/>
                <a:ext cx="2620269" cy="493405"/>
              </a:xfrm>
              <a:prstGeom prst="rect">
                <a:avLst/>
              </a:prstGeom>
              <a:blipFill>
                <a:blip r:embed="rId6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621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22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Численные результаты</a:t>
            </a:r>
            <a:b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Предсказание интегральных характеристик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77081" y="1091193"/>
                <a:ext cx="525193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Прямой метод</a:t>
                </a:r>
              </a:p>
              <a:p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Модель : Кригинг + квадратичный тренд</a:t>
                </a:r>
              </a:p>
              <a:p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Сетка:</a:t>
                </a:r>
                <a:r>
                  <a:rPr lang="ru-RU" sz="2000" dirty="0" smtClean="0"/>
                  <a:t> </a:t>
                </a:r>
                <a14:m>
                  <m:oMath xmlns:m="http://schemas.openxmlformats.org/officeDocument/2006/math"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100×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081" y="1091193"/>
                <a:ext cx="5251932" cy="1015663"/>
              </a:xfrm>
              <a:prstGeom prst="rect">
                <a:avLst/>
              </a:prstGeom>
              <a:blipFill>
                <a:blip r:embed="rId2"/>
                <a:stretch>
                  <a:fillRect l="-1278" t="-2395" b="-89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909"/>
          <a:stretch/>
        </p:blipFill>
        <p:spPr>
          <a:xfrm>
            <a:off x="1249299" y="2045861"/>
            <a:ext cx="4507495" cy="4675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334484" y="1091193"/>
                <a:ext cx="501931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Метод интегрирования</a:t>
                </a:r>
              </a:p>
              <a:p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Модель : Кригинг + </a:t>
                </a: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8 </a:t>
                </a:r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главных компонент</a:t>
                </a:r>
              </a:p>
              <a:p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Сетка:</a:t>
                </a:r>
                <a:r>
                  <a:rPr lang="ru-RU" sz="2000" dirty="0" smtClean="0"/>
                  <a:t> </a:t>
                </a:r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0×20</m:t>
                    </m:r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484" y="1091193"/>
                <a:ext cx="5019316" cy="1015663"/>
              </a:xfrm>
              <a:prstGeom prst="rect">
                <a:avLst/>
              </a:prstGeom>
              <a:blipFill>
                <a:blip r:embed="rId5"/>
                <a:stretch>
                  <a:fillRect l="-1214" t="-2395" r="-243" b="-89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455"/>
          <a:stretch/>
        </p:blipFill>
        <p:spPr>
          <a:xfrm>
            <a:off x="6614458" y="2048067"/>
            <a:ext cx="4459368" cy="467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23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Численные результаты</a:t>
            </a:r>
            <a:b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Предсказание интегральных характеристик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77081" y="1091193"/>
                <a:ext cx="525193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Прямой метод</a:t>
                </a:r>
              </a:p>
              <a:p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Модель : Кригинг + квадратичный тренд</a:t>
                </a:r>
              </a:p>
              <a:p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Сетка:</a:t>
                </a:r>
                <a:r>
                  <a:rPr lang="ru-RU" sz="2000" dirty="0" smtClean="0"/>
                  <a:t> </a:t>
                </a:r>
                <a14:m>
                  <m:oMath xmlns:m="http://schemas.openxmlformats.org/officeDocument/2006/math"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100×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081" y="1091193"/>
                <a:ext cx="5251932" cy="1015663"/>
              </a:xfrm>
              <a:prstGeom prst="rect">
                <a:avLst/>
              </a:prstGeom>
              <a:blipFill>
                <a:blip r:embed="rId2"/>
                <a:stretch>
                  <a:fillRect l="-1278" t="-2395" b="-89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334484" y="1091193"/>
                <a:ext cx="501931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Метод интегрирования</a:t>
                </a:r>
              </a:p>
              <a:p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Модель : Кригинг + </a:t>
                </a: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8 </a:t>
                </a:r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главных компонент</a:t>
                </a:r>
              </a:p>
              <a:p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Сетка:</a:t>
                </a:r>
                <a:r>
                  <a:rPr lang="ru-RU" sz="2000" dirty="0" smtClean="0"/>
                  <a:t> </a:t>
                </a:r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0×20</m:t>
                    </m:r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484" y="1091193"/>
                <a:ext cx="5019316" cy="1015663"/>
              </a:xfrm>
              <a:prstGeom prst="rect">
                <a:avLst/>
              </a:prstGeom>
              <a:blipFill>
                <a:blip r:embed="rId3"/>
                <a:stretch>
                  <a:fillRect l="-1214" t="-2395" r="-243" b="-89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64"/>
          <a:stretch/>
        </p:blipFill>
        <p:spPr>
          <a:xfrm>
            <a:off x="1101084" y="2045861"/>
            <a:ext cx="4379158" cy="46756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182"/>
          <a:stretch/>
        </p:blipFill>
        <p:spPr>
          <a:xfrm>
            <a:off x="6421954" y="2045861"/>
            <a:ext cx="4395200" cy="467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9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24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Численные результаты</a:t>
            </a:r>
            <a:b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Предсказание интегральных характеристик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92312" y="1185044"/>
            <a:ext cx="2807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Train / Test =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56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Таблица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7477738"/>
                  </p:ext>
                </p:extLst>
              </p:nvPr>
            </p:nvGraphicFramePr>
            <p:xfrm>
              <a:off x="838196" y="1658450"/>
              <a:ext cx="10515603" cy="3261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201">
                      <a:extLst>
                        <a:ext uri="{9D8B030D-6E8A-4147-A177-3AD203B41FA5}">
                          <a16:colId xmlns:a16="http://schemas.microsoft.com/office/drawing/2014/main" val="1493453530"/>
                        </a:ext>
                      </a:extLst>
                    </a:gridCol>
                    <a:gridCol w="3505201">
                      <a:extLst>
                        <a:ext uri="{9D8B030D-6E8A-4147-A177-3AD203B41FA5}">
                          <a16:colId xmlns:a16="http://schemas.microsoft.com/office/drawing/2014/main" val="3569002249"/>
                        </a:ext>
                      </a:extLst>
                    </a:gridCol>
                    <a:gridCol w="3505201">
                      <a:extLst>
                        <a:ext uri="{9D8B030D-6E8A-4147-A177-3AD203B41FA5}">
                          <a16:colId xmlns:a16="http://schemas.microsoft.com/office/drawing/2014/main" val="4107479080"/>
                        </a:ext>
                      </a:extLst>
                    </a:gridCol>
                  </a:tblGrid>
                  <a:tr h="194741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Метод</a:t>
                          </a:r>
                          <a:r>
                            <a:rPr lang="ru-RU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предсказания интегральных величин</a:t>
                          </a:r>
                          <a:endParaRPr lang="ru-RU" sz="2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ru-RU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Ошибка (</a:t>
                          </a:r>
                          <a:r>
                            <a:rPr lang="en-US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RMSE</a:t>
                          </a:r>
                          <a:r>
                            <a:rPr lang="ru-RU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 в каунтах</a:t>
                          </a:r>
                          <a:endParaRPr lang="ru-RU" sz="2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7906827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8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8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51275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Прямой метод</a:t>
                          </a:r>
                          <a:endParaRPr lang="ru-RU" sz="2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5.5</a:t>
                          </a:r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6.1</a:t>
                          </a:r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4769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Метод</a:t>
                          </a:r>
                          <a:r>
                            <a:rPr lang="ru-RU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интегрирования</a:t>
                          </a:r>
                          <a:endParaRPr lang="ru-RU" sz="2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21.</a:t>
                          </a:r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9.7</a:t>
                          </a:r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1791156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Таблица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7477738"/>
                  </p:ext>
                </p:extLst>
              </p:nvPr>
            </p:nvGraphicFramePr>
            <p:xfrm>
              <a:off x="838196" y="1658450"/>
              <a:ext cx="10515603" cy="3261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201">
                      <a:extLst>
                        <a:ext uri="{9D8B030D-6E8A-4147-A177-3AD203B41FA5}">
                          <a16:colId xmlns:a16="http://schemas.microsoft.com/office/drawing/2014/main" val="1493453530"/>
                        </a:ext>
                      </a:extLst>
                    </a:gridCol>
                    <a:gridCol w="3505201">
                      <a:extLst>
                        <a:ext uri="{9D8B030D-6E8A-4147-A177-3AD203B41FA5}">
                          <a16:colId xmlns:a16="http://schemas.microsoft.com/office/drawing/2014/main" val="3569002249"/>
                        </a:ext>
                      </a:extLst>
                    </a:gridCol>
                    <a:gridCol w="3505201">
                      <a:extLst>
                        <a:ext uri="{9D8B030D-6E8A-4147-A177-3AD203B41FA5}">
                          <a16:colId xmlns:a16="http://schemas.microsoft.com/office/drawing/2014/main" val="4107479080"/>
                        </a:ext>
                      </a:extLst>
                    </a:gridCol>
                  </a:tblGrid>
                  <a:tr h="5181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Метод</a:t>
                          </a:r>
                          <a:r>
                            <a:rPr lang="ru-RU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предсказания интегральных величин</a:t>
                          </a:r>
                          <a:endParaRPr lang="ru-RU" sz="2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ru-RU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Ошибка (</a:t>
                          </a:r>
                          <a:r>
                            <a:rPr lang="en-US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RMSE</a:t>
                          </a:r>
                          <a:r>
                            <a:rPr lang="ru-RU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 в каунтах</a:t>
                          </a:r>
                          <a:endParaRPr lang="ru-RU" sz="2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7906827"/>
                      </a:ext>
                    </a:extLst>
                  </a:tr>
                  <a:tr h="1280160">
                    <a:tc v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45024" r="-100521" b="-1265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48" t="-45024" r="-696" b="-1265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127565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Прямой метод</a:t>
                          </a:r>
                          <a:endParaRPr lang="ru-RU" sz="2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5.5</a:t>
                          </a:r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6.1</a:t>
                          </a:r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4769608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Метод</a:t>
                          </a:r>
                          <a:r>
                            <a:rPr lang="ru-RU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интегрирования</a:t>
                          </a:r>
                          <a:endParaRPr lang="ru-RU" sz="2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21.</a:t>
                          </a:r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9.7</a:t>
                          </a:r>
                          <a:endParaRPr lang="ru-RU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1791156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Таблица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2057911"/>
                  </p:ext>
                </p:extLst>
              </p:nvPr>
            </p:nvGraphicFramePr>
            <p:xfrm>
              <a:off x="838197" y="5172182"/>
              <a:ext cx="10515603" cy="150234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505201">
                      <a:extLst>
                        <a:ext uri="{9D8B030D-6E8A-4147-A177-3AD203B41FA5}">
                          <a16:colId xmlns:a16="http://schemas.microsoft.com/office/drawing/2014/main" val="2993939190"/>
                        </a:ext>
                      </a:extLst>
                    </a:gridCol>
                    <a:gridCol w="3505201">
                      <a:extLst>
                        <a:ext uri="{9D8B030D-6E8A-4147-A177-3AD203B41FA5}">
                          <a16:colId xmlns:a16="http://schemas.microsoft.com/office/drawing/2014/main" val="3569529439"/>
                        </a:ext>
                      </a:extLst>
                    </a:gridCol>
                    <a:gridCol w="3505201">
                      <a:extLst>
                        <a:ext uri="{9D8B030D-6E8A-4147-A177-3AD203B41FA5}">
                          <a16:colId xmlns:a16="http://schemas.microsoft.com/office/drawing/2014/main" val="643398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8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𝑪</m:t>
                                        </m:r>
                                      </m:e>
                                      <m:sub>
                                        <m:r>
                                          <a:rPr lang="en-US" sz="28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28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8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8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28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𝐘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sz="28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dirty="0" smtClean="0"/>
                            <a:t> </a:t>
                          </a:r>
                          <a:r>
                            <a:rPr lang="ru-RU" sz="2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по модулю</a:t>
                          </a:r>
                          <a:endParaRPr lang="ru-RU" sz="2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489564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Диапазон</a:t>
                          </a:r>
                          <a:r>
                            <a:rPr lang="ru-RU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значений в каунтах</a:t>
                          </a:r>
                          <a:endParaRPr lang="ru-RU" sz="2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65.8</a:t>
                          </a:r>
                          <a:r>
                            <a:rPr lang="ru-RU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÷ 836.6</a:t>
                          </a:r>
                          <a:endParaRPr lang="ru-RU" sz="2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13.7</a:t>
                          </a:r>
                          <a:r>
                            <a:rPr lang="ru-RU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ru-RU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÷ 671.9</a:t>
                          </a:r>
                          <a:endParaRPr lang="ru-RU" sz="2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169001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Таблица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2057911"/>
                  </p:ext>
                </p:extLst>
              </p:nvPr>
            </p:nvGraphicFramePr>
            <p:xfrm>
              <a:off x="838197" y="5172182"/>
              <a:ext cx="10515603" cy="150234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505201">
                      <a:extLst>
                        <a:ext uri="{9D8B030D-6E8A-4147-A177-3AD203B41FA5}">
                          <a16:colId xmlns:a16="http://schemas.microsoft.com/office/drawing/2014/main" val="2993939190"/>
                        </a:ext>
                      </a:extLst>
                    </a:gridCol>
                    <a:gridCol w="3505201">
                      <a:extLst>
                        <a:ext uri="{9D8B030D-6E8A-4147-A177-3AD203B41FA5}">
                          <a16:colId xmlns:a16="http://schemas.microsoft.com/office/drawing/2014/main" val="3569529439"/>
                        </a:ext>
                      </a:extLst>
                    </a:gridCol>
                    <a:gridCol w="3505201">
                      <a:extLst>
                        <a:ext uri="{9D8B030D-6E8A-4147-A177-3AD203B41FA5}">
                          <a16:colId xmlns:a16="http://schemas.microsoft.com/office/drawing/2014/main" val="64339870"/>
                        </a:ext>
                      </a:extLst>
                    </a:gridCol>
                  </a:tblGrid>
                  <a:tr h="557467">
                    <a:tc>
                      <a:txBody>
                        <a:bodyPr/>
                        <a:lstStyle/>
                        <a:p>
                          <a:pPr algn="ctr"/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1957" r="-100521" b="-198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348" t="-11957" r="-696" b="-1989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956425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Диапазон</a:t>
                          </a:r>
                          <a:r>
                            <a:rPr lang="ru-RU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значений в каунтах</a:t>
                          </a:r>
                          <a:endParaRPr lang="ru-RU" sz="2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65.8</a:t>
                          </a:r>
                          <a:r>
                            <a:rPr lang="ru-RU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÷ 836.6</a:t>
                          </a:r>
                          <a:endParaRPr lang="ru-RU" sz="2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13.7</a:t>
                          </a:r>
                          <a:r>
                            <a:rPr lang="ru-RU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ru-RU" sz="2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÷ 671.9</a:t>
                          </a:r>
                          <a:endParaRPr lang="ru-RU" sz="2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169001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8888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25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29127" y="1325563"/>
                <a:ext cx="11333747" cy="4511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4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Итоги:</a:t>
                </a:r>
              </a:p>
              <a:p>
                <a:pPr marL="342900" indent="-342900">
                  <a:spcBef>
                    <a:spcPts val="1800"/>
                  </a:spcBef>
                  <a:buFont typeface="+mj-lt"/>
                  <a:buAutoNum type="arabicPeriod"/>
                </a:pPr>
                <a:r>
                  <a:rPr lang="ru-RU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Создан и протестирован </a:t>
                </a: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интегратор</a:t>
                </a:r>
              </a:p>
              <a:p>
                <a:pPr marL="342900" indent="-342900">
                  <a:spcBef>
                    <a:spcPts val="1800"/>
                  </a:spcBef>
                  <a:buFont typeface="+mj-lt"/>
                  <a:buAutoNum type="arabicPeriod"/>
                </a:pPr>
                <a:r>
                  <a:rPr lang="ru-RU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В качестве основной модели был выбран </a:t>
                </a: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Кригинг</a:t>
                </a:r>
              </a:p>
              <a:p>
                <a:pPr marL="342900" indent="-342900">
                  <a:spcBef>
                    <a:spcPts val="1800"/>
                  </a:spcBef>
                  <a:buFont typeface="+mj-lt"/>
                  <a:buAutoNum type="arabicPeriod"/>
                </a:pPr>
                <a:r>
                  <a:rPr lang="ru-RU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Построена рабочая </a:t>
                </a:r>
                <a:r>
                  <a:rPr lang="ru-RU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модель </a:t>
                </a:r>
                <a:r>
                  <a:rPr lang="en-US" sz="2800" b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SM </a:t>
                </a:r>
                <a:r>
                  <a:rPr lang="en-US" sz="2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sz="2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SM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IS</m:t>
                        </m:r>
                      </m:sub>
                    </m:sSub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P</m:t>
                        </m:r>
                      </m:sub>
                    </m:sSub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Y</m:t>
                        </m:r>
                      </m:sub>
                    </m:sSub>
                  </m:oMath>
                </a14:m>
                <a:endParaRPr lang="ru-RU" sz="28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1800"/>
                  </a:spcBef>
                  <a:buFont typeface="+mj-lt"/>
                  <a:buAutoNum type="arabicPeriod"/>
                </a:pP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Точность модели: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ru-RU" sz="2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5.5</a:t>
                </a:r>
                <a:r>
                  <a:rPr lang="ru-RU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каунтов по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ru-RU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ru-RU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и </a:t>
                </a:r>
                <a:r>
                  <a:rPr lang="ru-RU" sz="2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6.</a:t>
                </a:r>
                <a:r>
                  <a:rPr lang="en-US" sz="2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1</a:t>
                </a:r>
                <a:r>
                  <a:rPr lang="ru-RU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каунта </a:t>
                </a:r>
                <a:r>
                  <a:rPr lang="ru-RU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по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ru-RU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ru-RU" sz="2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(прямой метод</a:t>
                </a:r>
                <a:r>
                  <a:rPr lang="ru-RU" sz="2800" dirty="0" smtClean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)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ru-RU" sz="2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21.</a:t>
                </a:r>
                <a:r>
                  <a:rPr lang="en-US" sz="2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0</a:t>
                </a:r>
                <a:r>
                  <a:rPr lang="ru-RU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каунт </a:t>
                </a:r>
                <a:r>
                  <a:rPr lang="ru-RU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по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ru-RU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ru-RU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и </a:t>
                </a:r>
                <a:r>
                  <a:rPr lang="ru-RU" sz="2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9.7</a:t>
                </a:r>
                <a:r>
                  <a:rPr lang="ru-RU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каунтов по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ru-RU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ru-RU" sz="2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ru-RU" sz="2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(метод</a:t>
                </a:r>
                <a:r>
                  <a:rPr lang="en-US" sz="2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ru-RU" sz="2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интегрирования)</a:t>
                </a:r>
                <a:endParaRPr lang="ru-RU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27" y="1325563"/>
                <a:ext cx="11333747" cy="4511363"/>
              </a:xfrm>
              <a:prstGeom prst="rect">
                <a:avLst/>
              </a:prstGeom>
              <a:blipFill>
                <a:blip r:embed="rId2"/>
                <a:stretch>
                  <a:fillRect l="-2151" t="-2834" r="-484" b="-1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139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26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29127" y="1325563"/>
                <a:ext cx="11333747" cy="2789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4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Перспективы :</a:t>
                </a:r>
              </a:p>
              <a:p>
                <a:pPr marL="457200" indent="-45720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ru-RU" sz="2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Учёт поверхностного трения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sub>
                    </m:sSub>
                  </m:oMath>
                </a14:m>
                <a:endParaRPr lang="ru-RU" sz="2800" dirty="0" smtClean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457200" indent="-45720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ru-RU" sz="2800" dirty="0" smtClean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Учёт </a:t>
                </a:r>
                <a:r>
                  <a:rPr lang="ru-RU" sz="2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пространственной структуры крыла</a:t>
                </a:r>
              </a:p>
              <a:p>
                <a:pPr marL="457200" indent="-45720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ru-RU" sz="2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Оптимизация и распараллеливание </a:t>
                </a:r>
                <a:r>
                  <a:rPr lang="ru-RU" sz="2800" dirty="0" smtClean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вычислений</a:t>
                </a:r>
                <a:endParaRPr lang="ru-RU" sz="28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27" y="1325563"/>
                <a:ext cx="11333747" cy="2789097"/>
              </a:xfrm>
              <a:prstGeom prst="rect">
                <a:avLst/>
              </a:prstGeom>
              <a:blipFill>
                <a:blip r:embed="rId2"/>
                <a:stretch>
                  <a:fillRect l="-2151" t="-4585" b="-50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93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Суррогатная модель для быстрого расчёта аэродинамических характеристик крыла</a:t>
            </a:r>
            <a:endParaRPr lang="ru-RU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ru-RU" sz="18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Выполнил</a:t>
            </a: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: Студент 863 группы Штин Руслан Андреевич</a:t>
            </a:r>
          </a:p>
          <a:p>
            <a:pPr algn="l">
              <a:lnSpc>
                <a:spcPct val="150000"/>
              </a:lnSpc>
            </a:pPr>
            <a:r>
              <a:rPr lang="ru-RU" sz="18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Научный руководитель</a:t>
            </a: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: к.т.н. Савельев Андрей Александрович</a:t>
            </a:r>
          </a:p>
          <a:p>
            <a:pPr algn="l">
              <a:lnSpc>
                <a:spcPct val="150000"/>
              </a:lnSpc>
            </a:pP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МФТИ, Институт аэромеханики и летательной техники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70481" y="6416662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Москва 2022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87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Введение</a:t>
            </a: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Цель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36746" y="1325563"/>
                <a:ext cx="10718510" cy="1154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Нужно построить следующую суррогатную модель </a:t>
                </a:r>
                <a:r>
                  <a:rPr 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SM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sz="28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SM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IS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P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Y</m:t>
                        </m:r>
                      </m:sub>
                    </m:sSub>
                  </m:oMath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46" y="1325563"/>
                <a:ext cx="10718510" cy="1154162"/>
              </a:xfrm>
              <a:prstGeom prst="rect">
                <a:avLst/>
              </a:prstGeom>
              <a:blipFill>
                <a:blip r:embed="rId2"/>
                <a:stretch>
                  <a:fillRect l="-512" b="-6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oogle Shape;11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495" y="3547007"/>
            <a:ext cx="4236307" cy="296728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2559719" y="2828700"/>
            <a:ext cx="116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Крыло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153835" y="3547007"/>
                <a:ext cx="3832412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79024</m:t>
                        </m:r>
                      </m:sub>
                    </m:sSub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]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835" y="3547007"/>
                <a:ext cx="3832412" cy="1292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88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освоение Python-библиотеки SMT 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создание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 тестирование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интегратора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выбор вида подходящей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суррогатной модели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построение рабочей суррогатной модели и определение её точности</a:t>
            </a:r>
          </a:p>
        </p:txBody>
      </p:sp>
      <p:sp>
        <p:nvSpPr>
          <p:cNvPr id="8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Введение</a:t>
            </a: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305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Введение</a:t>
            </a:r>
            <a:r>
              <a:rPr lang="ru-RU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Актуальность</a:t>
            </a:r>
            <a:endParaRPr lang="ru-RU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5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Скругленный прямоугольник 1"/>
              <p:cNvSpPr/>
              <p:nvPr/>
            </p:nvSpPr>
            <p:spPr>
              <a:xfrm>
                <a:off x="781356" y="2133600"/>
                <a:ext cx="1323976" cy="2514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/>
              <a:lstStyle/>
              <a:p>
                <a:pPr algn="ctr"/>
                <a:r>
                  <a:rPr lang="ru-RU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Проектные параметры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ru-RU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ru-RU" sz="20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ru-RU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Скругленный 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56" y="2133600"/>
                <a:ext cx="1323976" cy="2514600"/>
              </a:xfrm>
              <a:prstGeom prst="roundRect">
                <a:avLst/>
              </a:prstGeom>
              <a:blipFill>
                <a:blip r:embed="rId3"/>
                <a:stretch>
                  <a:fillRect l="-5023" r="-95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кругленный прямоугольник 3"/>
              <p:cNvSpPr/>
              <p:nvPr/>
            </p:nvSpPr>
            <p:spPr>
              <a:xfrm>
                <a:off x="5286375" y="1289113"/>
                <a:ext cx="1619250" cy="12668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spcBef>
                    <a:spcPts val="1200"/>
                  </a:spcBef>
                </a:pPr>
                <a:r>
                  <a:rPr lang="ru-RU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Детальная симуляция</a:t>
                </a:r>
                <a:endParaRPr lang="ru-RU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spcBef>
                    <a:spcPts val="3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Скругленный 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75" y="1289113"/>
                <a:ext cx="1619250" cy="126682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Скругленный прямоугольник 7"/>
              <p:cNvSpPr/>
              <p:nvPr/>
            </p:nvSpPr>
            <p:spPr>
              <a:xfrm>
                <a:off x="10086668" y="2133600"/>
                <a:ext cx="1376363" cy="2514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/>
              <a:lstStyle/>
              <a:p>
                <a:pPr algn="ctr"/>
                <a:r>
                  <a:rPr lang="ru-RU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Результаты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ru-RU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ru-RU" sz="20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ru-RU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Скругленный 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6668" y="2133600"/>
                <a:ext cx="1376363" cy="2514600"/>
              </a:xfrm>
              <a:prstGeom prst="roundRect">
                <a:avLst/>
              </a:prstGeom>
              <a:blipFill>
                <a:blip r:embed="rId5"/>
                <a:stretch>
                  <a:fillRect l="-3965" r="-39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Скругленный прямоугольник 10"/>
              <p:cNvSpPr/>
              <p:nvPr/>
            </p:nvSpPr>
            <p:spPr>
              <a:xfrm>
                <a:off x="5286374" y="4336256"/>
                <a:ext cx="1619250" cy="1266825"/>
              </a:xfrm>
              <a:prstGeom prst="roundRect">
                <a:avLst>
                  <a:gd name="adj" fmla="val 18923"/>
                </a:avLst>
              </a:prstGeom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spcBef>
                    <a:spcPts val="1200"/>
                  </a:spcBef>
                </a:pPr>
                <a:r>
                  <a:rPr lang="ru-RU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Суррогатная модель</a:t>
                </a:r>
                <a:endParaRPr lang="ru-RU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spcBef>
                    <a:spcPts val="3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b="1" i="1" smtClean="0">
                          <a:latin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Скругленный 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74" y="4336256"/>
                <a:ext cx="1619250" cy="1266825"/>
              </a:xfrm>
              <a:prstGeom prst="roundRect">
                <a:avLst>
                  <a:gd name="adj" fmla="val 18923"/>
                </a:avLst>
              </a:prstGeom>
              <a:blipFill>
                <a:blip r:embed="rId6"/>
                <a:stretch>
                  <a:fillRect l="-373" r="-2985"/>
                </a:stretch>
              </a:blipFill>
              <a:effectLst>
                <a:softEdge rad="0"/>
              </a:effec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Прямая со стрелкой 12"/>
          <p:cNvCxnSpPr>
            <a:endCxn id="4" idx="1"/>
          </p:cNvCxnSpPr>
          <p:nvPr/>
        </p:nvCxnSpPr>
        <p:spPr>
          <a:xfrm flipV="1">
            <a:off x="2105332" y="1922526"/>
            <a:ext cx="3181043" cy="527875"/>
          </a:xfrm>
          <a:prstGeom prst="straightConnector1">
            <a:avLst/>
          </a:prstGeom>
          <a:ln w="31750">
            <a:solidFill>
              <a:schemeClr val="accent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4" idx="3"/>
          </p:cNvCxnSpPr>
          <p:nvPr/>
        </p:nvCxnSpPr>
        <p:spPr>
          <a:xfrm>
            <a:off x="6905625" y="1922526"/>
            <a:ext cx="3181043" cy="523018"/>
          </a:xfrm>
          <a:prstGeom prst="straightConnector1">
            <a:avLst/>
          </a:prstGeom>
          <a:ln w="31750"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endCxn id="11" idx="1"/>
          </p:cNvCxnSpPr>
          <p:nvPr/>
        </p:nvCxnSpPr>
        <p:spPr>
          <a:xfrm>
            <a:off x="2105331" y="4180284"/>
            <a:ext cx="3181043" cy="789385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11" idx="3"/>
          </p:cNvCxnSpPr>
          <p:nvPr/>
        </p:nvCxnSpPr>
        <p:spPr>
          <a:xfrm flipV="1">
            <a:off x="6905624" y="4153694"/>
            <a:ext cx="3181042" cy="815975"/>
          </a:xfrm>
          <a:prstGeom prst="straightConnector1">
            <a:avLst/>
          </a:prstGeom>
          <a:ln w="31750" cap="sq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4" idx="2"/>
            <a:endCxn id="11" idx="0"/>
          </p:cNvCxnSpPr>
          <p:nvPr/>
        </p:nvCxnSpPr>
        <p:spPr>
          <a:xfrm flipH="1">
            <a:off x="6095999" y="2555938"/>
            <a:ext cx="1" cy="1780318"/>
          </a:xfrm>
          <a:prstGeom prst="straightConnector1">
            <a:avLst/>
          </a:prstGeom>
          <a:ln w="31750" cmpd="dbl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/>
          <p:nvPr/>
        </p:nvCxnSpPr>
        <p:spPr>
          <a:xfrm flipV="1">
            <a:off x="410183" y="5707961"/>
            <a:ext cx="686669" cy="1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/>
              <p:cNvSpPr/>
              <p:nvPr/>
            </p:nvSpPr>
            <p:spPr>
              <a:xfrm>
                <a:off x="6095999" y="2580474"/>
                <a:ext cx="1324844" cy="126457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ru-RU" sz="1600" dirty="0" smtClean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Обучение</a:t>
                </a:r>
              </a:p>
              <a:p>
                <a:pPr algn="ctr"/>
                <a:endParaRPr lang="en-US" sz="1600" b="0" cap="none" spc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ru-RU" sz="1600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1600" b="1" i="1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1600" b="0" i="1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sz="1600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  <m:r>
                              <a:rPr lang="en-US" sz="1600" b="1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b="1" i="1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1600" b="0" i="1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1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1600" b="1" i="1" cap="none" spc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cap="none" spc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1600" b="0" i="1" cap="none" spc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cap="none" spc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6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r>
                              <a:rPr lang="ru-RU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⋯</m:t>
                            </m:r>
                          </m:e>
                          <m:e>
                            <m:r>
                              <a:rPr lang="ru-RU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⋯</m:t>
                            </m:r>
                          </m:e>
                        </m:mr>
                      </m:m>
                    </m:oMath>
                  </m:oMathPara>
                </a14:m>
                <a:endParaRPr lang="ru-RU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4" name="Прямоугольник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2580474"/>
                <a:ext cx="1324844" cy="1264577"/>
              </a:xfrm>
              <a:prstGeom prst="rect">
                <a:avLst/>
              </a:prstGeom>
              <a:blipFill>
                <a:blip r:embed="rId7"/>
                <a:stretch>
                  <a:fillRect t="-14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ямоугольник 25"/>
          <p:cNvSpPr/>
          <p:nvPr/>
        </p:nvSpPr>
        <p:spPr>
          <a:xfrm>
            <a:off x="2105331" y="2845932"/>
            <a:ext cx="244761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Оптимизация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Анализ рисков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Анализ чувствительности</a:t>
            </a:r>
            <a:endParaRPr lang="ru-RU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Прямая со стрелкой 38"/>
          <p:cNvCxnSpPr/>
          <p:nvPr/>
        </p:nvCxnSpPr>
        <p:spPr>
          <a:xfrm>
            <a:off x="410183" y="4979265"/>
            <a:ext cx="686670" cy="4381"/>
          </a:xfrm>
          <a:prstGeom prst="straightConnector1">
            <a:avLst/>
          </a:prstGeom>
          <a:ln w="31750">
            <a:solidFill>
              <a:schemeClr val="accent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/>
          <p:cNvSpPr/>
          <p:nvPr/>
        </p:nvSpPr>
        <p:spPr>
          <a:xfrm>
            <a:off x="1124690" y="4812731"/>
            <a:ext cx="2523286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1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Дорогой и медленный путь, требуется много прогонов модели</a:t>
            </a:r>
            <a:endParaRPr lang="ru-RU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1096852" y="5551395"/>
            <a:ext cx="294177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1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Дёшево, обучение и использование суррогатной модели не подразумевает больших затрат</a:t>
            </a:r>
            <a:endParaRPr lang="ru-RU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39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Методы решения задач</a:t>
            </a:r>
            <a:b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Виды суррогатных моделей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7699" y="1325563"/>
                <a:ext cx="7139354" cy="12862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b="0" dirty="0" smtClean="0"/>
                  <a:t> </a:t>
                </a:r>
                <a:r>
                  <a:rPr lang="en-US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– </a:t>
                </a:r>
                <a:r>
                  <a:rPr lang="ru-RU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точка для предсказания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bar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– </a:t>
                </a:r>
                <a:r>
                  <a:rPr lang="ru-RU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точка из обучающей выборки</a:t>
                </a:r>
                <a:endParaRPr lang="en-US" b="1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𝐒𝐌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ru-RU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предсказание</a:t>
                </a:r>
                <a:endParaRPr lang="ru-RU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99" y="1325563"/>
                <a:ext cx="7139354" cy="1286250"/>
              </a:xfrm>
              <a:prstGeom prst="rect">
                <a:avLst/>
              </a:prstGeom>
              <a:blipFill>
                <a:blip r:embed="rId3"/>
                <a:stretch>
                  <a:fillRect l="-1196" b="-75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46099" y="2952144"/>
                <a:ext cx="9270023" cy="2864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ru-RU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Линейная регрессия (</a:t>
                </a:r>
                <a:r>
                  <a:rPr 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LS</a:t>
                </a:r>
                <a:r>
                  <a:rPr lang="ru-RU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𝐲</m:t>
                    </m:r>
                    <m:r>
                      <a:rPr lang="en-US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𝛃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⋅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𝐱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𝛃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…)</m:t>
                    </m:r>
                  </m:oMath>
                </a14:m>
                <a:endParaRPr lang="ru-RU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ru-RU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Метод радиальных базисных функций </a:t>
                </a:r>
                <a:r>
                  <a:rPr lang="ru-RU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RBF</a:t>
                </a:r>
                <a:r>
                  <a:rPr lang="ru-RU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ru-RU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𝐲</m:t>
                    </m:r>
                    <m:r>
                      <a:rPr lang="en-US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ru-RU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𝐱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ru-RU" b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ru-RU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Кригинг (</a:t>
                </a:r>
                <a:r>
                  <a:rPr 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KRG</a:t>
                </a:r>
                <a:r>
                  <a:rPr lang="ru-RU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):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𝐲</m:t>
                    </m:r>
                    <m:r>
                      <a:rPr lang="en-US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𝐱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exp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− 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p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𝑘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944000" lvl="4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𝐲</m:t>
                    </m:r>
                    <m:r>
                      <a:rPr lang="en-US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𝑝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𝐱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𝐱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  <a:t>–</a:t>
                </a:r>
                <a:r>
                  <a:rPr lang="ru-RU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учёт полиномиального тренда</a:t>
                </a:r>
                <a:endParaRPr lang="ru-RU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99" y="2952144"/>
                <a:ext cx="9270023" cy="2864630"/>
              </a:xfrm>
              <a:prstGeom prst="rect">
                <a:avLst/>
              </a:prstGeom>
              <a:blipFill>
                <a:blip r:embed="rId4"/>
                <a:stretch>
                  <a:fillRect l="-461" b="-221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506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Методы решения задач</a:t>
            </a:r>
            <a:b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SMT – Surrogate Modeling Toolbox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67067"/>
            <a:ext cx="12192002" cy="4123866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016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3517107" y="1681163"/>
            <a:ext cx="5157787" cy="823912"/>
          </a:xfrm>
        </p:spPr>
        <p:txBody>
          <a:bodyPr/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Прямой метод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3517107" y="2505075"/>
                <a:ext cx="5157787" cy="2745351"/>
              </a:xfrm>
            </p:spPr>
            <p:txBody>
              <a:bodyPr anchor="ctr">
                <a:norm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ru-RU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𝐒𝐌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Объект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517107" y="2505075"/>
                <a:ext cx="5157787" cy="274535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Методы решения задач</a:t>
            </a:r>
            <a:b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Предсказание интегральных характеристик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636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FEED-DAB5-49B7-AF17-91EA039265CD}" type="slidenum">
              <a:rPr lang="ru-RU" smtClean="0"/>
              <a:t>9</a:t>
            </a:fld>
            <a:endParaRPr lang="ru-RU"/>
          </a:p>
        </p:txBody>
      </p:sp>
      <p:sp>
        <p:nvSpPr>
          <p:cNvPr id="11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Методы решения задач</a:t>
            </a:r>
            <a:b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Предсказание интегральных характеристик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Прямой метод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11"/>
              <p:cNvSpPr txBox="1">
                <a:spLocks noGrp="1"/>
              </p:cNvSpPr>
              <p:nvPr>
                <p:ph sz="half" idx="1"/>
              </p:nvPr>
            </p:nvSpPr>
            <p:spPr>
              <a:xfrm>
                <a:off x="558282" y="2657378"/>
                <a:ext cx="5181600" cy="1832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algn="ctr">
                  <a:spcBef>
                    <a:spcPts val="3000"/>
                  </a:spcBef>
                  <a:spcAft>
                    <a:spcPts val="3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ru-RU" sz="28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;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b="0" i="0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X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b="0" i="0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Y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64</m:t>
                          </m:r>
                        </m:sup>
                      </m:sSubSup>
                    </m:oMath>
                  </m:oMathPara>
                </a14:m>
                <a:endParaRPr lang="en-US" sz="2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spcBef>
                    <a:spcPts val="3000"/>
                  </a:spcBef>
                  <a:spcAft>
                    <a:spcPts val="3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−4°, 8°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∈[0.80, 0.95]</m:t>
                      </m:r>
                    </m:oMath>
                  </m:oMathPara>
                </a14:m>
                <a:endParaRPr lang="en-US" sz="2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Объект 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58282" y="2657378"/>
                <a:ext cx="5181600" cy="18321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746111" y="1284827"/>
            <a:ext cx="2699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Обучающая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выборка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048000" y="5711570"/>
            <a:ext cx="6096000" cy="10926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получена из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CFD-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расчётов с помощью программы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ZEUS (EWT –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ЦАГИ)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система уравнений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RANS + SST</a:t>
            </a:r>
            <a:endParaRPr lang="ru-RU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Объект 2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11894" r="9668" b="5363"/>
          <a:stretch/>
        </p:blipFill>
        <p:spPr>
          <a:xfrm>
            <a:off x="6847045" y="1970343"/>
            <a:ext cx="3762375" cy="3600450"/>
          </a:xfrm>
        </p:spPr>
      </p:pic>
    </p:spTree>
    <p:extLst>
      <p:ext uri="{BB962C8B-B14F-4D97-AF65-F5344CB8AC3E}">
        <p14:creationId xmlns:p14="http://schemas.microsoft.com/office/powerpoint/2010/main" val="51615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1019</TotalTime>
  <Words>572</Words>
  <Application>Microsoft Office PowerPoint</Application>
  <PresentationFormat>Широкоэкранный</PresentationFormat>
  <Paragraphs>222</Paragraphs>
  <Slides>27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Тема Office</vt:lpstr>
      <vt:lpstr>Суррогатная модель для быстрого расчёта аэродинамических характеристик крыла</vt:lpstr>
      <vt:lpstr>План:</vt:lpstr>
      <vt:lpstr>Введение Цель</vt:lpstr>
      <vt:lpstr>Введение Задачи</vt:lpstr>
      <vt:lpstr>Введение Актуальность</vt:lpstr>
      <vt:lpstr>Методы решения задач Виды суррогатных моделей</vt:lpstr>
      <vt:lpstr>Методы решения задач SMT – Surrogate Modeling Toolbox</vt:lpstr>
      <vt:lpstr>Методы решения задач Предсказание интегральных характеристик</vt:lpstr>
      <vt:lpstr>Методы решения задач Предсказание интегральных характеристик. Прямой метод</vt:lpstr>
      <vt:lpstr>Методы решения задач Предсказание интегральных характеристик. Прямой метод</vt:lpstr>
      <vt:lpstr>Методы решения задач Предсказание распределённых характеристик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Методы решения задач Предсказание интегральных характеристик</vt:lpstr>
      <vt:lpstr>Методы решения задач Предсказание интегральных характеристик. Метод интегрирования</vt:lpstr>
      <vt:lpstr>Презентация PowerPoint</vt:lpstr>
      <vt:lpstr>Численные результаты Предсказание распределённых характеристик</vt:lpstr>
      <vt:lpstr>Численные результаты Предсказание распределённых характеристик</vt:lpstr>
      <vt:lpstr>Численные результаты Предсказание интегральных характеристик</vt:lpstr>
      <vt:lpstr>Численные результаты Предсказание интегральных характеристик</vt:lpstr>
      <vt:lpstr>Численные результаты Предсказание интегральных характеристик</vt:lpstr>
      <vt:lpstr>Заключение</vt:lpstr>
      <vt:lpstr>Заключение</vt:lpstr>
      <vt:lpstr>Суррогатная модель для быстрого расчёта аэродинамических характеристик крыла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Суррогатная модель для быстрого расчёта аэродинамических характеристик крыла</dc:title>
  <dc:creator>Руслан</dc:creator>
  <cp:lastModifiedBy>Руслан</cp:lastModifiedBy>
  <cp:revision>166</cp:revision>
  <dcterms:created xsi:type="dcterms:W3CDTF">2022-06-18T10:52:35Z</dcterms:created>
  <dcterms:modified xsi:type="dcterms:W3CDTF">2022-06-22T07:01:23Z</dcterms:modified>
</cp:coreProperties>
</file>